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20" r:id="rId2"/>
    <p:sldId id="2140" r:id="rId3"/>
    <p:sldId id="2138" r:id="rId4"/>
    <p:sldId id="2113" r:id="rId5"/>
    <p:sldId id="2145" r:id="rId6"/>
    <p:sldId id="2147" r:id="rId7"/>
    <p:sldId id="2141" r:id="rId8"/>
    <p:sldId id="2142" r:id="rId9"/>
    <p:sldId id="2081" r:id="rId10"/>
    <p:sldId id="2143" r:id="rId11"/>
    <p:sldId id="2146" r:id="rId12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32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Five (5) lines flown over Fort Yukon,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repeating sampling performed in 2015. These lines also covers a transect flown by USGS with electromagnetic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imaging (EMI) [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25" charset="0"/>
                <a:ea typeface="ＭＳ Ｐゴシック" pitchFamily="-110" charset="-128"/>
                <a:cs typeface="ＭＳ Ｐゴシック" pitchFamily="-110" charset="-128"/>
              </a:rPr>
              <a:t>Minsley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25" charset="0"/>
                <a:ea typeface="ＭＳ Ｐゴシック" pitchFamily="-110" charset="-128"/>
                <a:cs typeface="ＭＳ Ｐゴシック" pitchFamily="-110" charset="-128"/>
              </a:rPr>
              <a:t>, B. J., et al. (2012), Airborne electromagnetic imaging of discontinuous permafrost,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25" charset="0"/>
                <a:ea typeface="ＭＳ Ｐゴシック" pitchFamily="-110" charset="-128"/>
                <a:cs typeface="ＭＳ Ｐゴシック" pitchFamily="-110" charset="-128"/>
              </a:rPr>
              <a:t>Geophys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25" charset="0"/>
                <a:ea typeface="ＭＳ Ｐゴシック" pitchFamily="-110" charset="-128"/>
                <a:cs typeface="ＭＳ Ｐゴシック" pitchFamily="-110" charset="-128"/>
              </a:rPr>
              <a:t>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Times New Roman" pitchFamily="25" charset="0"/>
                <a:ea typeface="ＭＳ Ｐゴシック" pitchFamily="-110" charset="-128"/>
                <a:cs typeface="ＭＳ Ｐゴシック" pitchFamily="-110" charset="-128"/>
              </a:rPr>
              <a:t>Res. Lett., 39, L02503, doi:10.1029/2011GL050079]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AirSWOT</a:t>
            </a:r>
            <a:r>
              <a:rPr lang="en-US" sz="1000" dirty="0" smtClean="0"/>
              <a:t> Campaign #1/July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17 July 2017 (DOY  198) </a:t>
            </a:r>
          </a:p>
          <a:p>
            <a:pPr eaLnBrk="1" hangingPunct="1"/>
            <a:r>
              <a:rPr lang="en-US" sz="2400" b="1" dirty="0" err="1" smtClean="0"/>
              <a:t>AirSWOT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Ka</a:t>
            </a:r>
            <a:r>
              <a:rPr lang="en-US" sz="2400" b="1" dirty="0" smtClean="0"/>
              <a:t>-SPAR: </a:t>
            </a:r>
          </a:p>
          <a:p>
            <a:pPr eaLnBrk="1" hangingPunct="1"/>
            <a:r>
              <a:rPr lang="en-US" sz="2400" b="1" dirty="0" smtClean="0"/>
              <a:t>Inuvik – Old Crow Flats – Yukon Flats – Fairbanks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1592" y="1679520"/>
            <a:ext cx="25922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As-flown lines &amp; acquisition segments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606" y="4568552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pave10_307aa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1672" y="255232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pave01_040aa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5702" y="3139425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pave01_040aa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7576" y="3787497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pave01_040aa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AirSWOT detail lar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0" y="907504"/>
            <a:ext cx="6614250" cy="502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928" y="96815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FFFF"/>
                </a:solidFill>
              </a:rPr>
              <a:t>Ka</a:t>
            </a:r>
            <a:r>
              <a:rPr lang="en-US" sz="1600" b="1" dirty="0" smtClean="0">
                <a:solidFill>
                  <a:srgbClr val="FFFFFF"/>
                </a:solidFill>
              </a:rPr>
              <a:t>-SPAR Yukon Flats Intensive Sampling Area</a:t>
            </a:r>
          </a:p>
        </p:txBody>
      </p:sp>
      <p:pic>
        <p:nvPicPr>
          <p:cNvPr id="5" name="Picture 4" descr="Screen Shot 2017-07-17 at 15.53.46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255" y="3193504"/>
            <a:ext cx="3832545" cy="2743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19464" y="3200400"/>
            <a:ext cx="3767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USGS Fort Yukon EMI Sampling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7423" y="2155120"/>
            <a:ext cx="17378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 smtClean="0">
                <a:solidFill>
                  <a:srgbClr val="FFFFFF"/>
                </a:solidFill>
              </a:rPr>
              <a:t>pave03_227aa</a:t>
            </a:r>
          </a:p>
          <a:p>
            <a:r>
              <a:rPr lang="fi-FI" sz="1800" b="1" dirty="0" smtClean="0">
                <a:solidFill>
                  <a:srgbClr val="FFFFFF"/>
                </a:solidFill>
              </a:rPr>
              <a:t>pave03_047aa</a:t>
            </a:r>
          </a:p>
          <a:p>
            <a:r>
              <a:rPr lang="fi-FI" sz="1800" b="1" dirty="0" smtClean="0">
                <a:solidFill>
                  <a:srgbClr val="FFFFFF"/>
                </a:solidFill>
              </a:rPr>
              <a:t>pave05_227aa</a:t>
            </a:r>
          </a:p>
          <a:p>
            <a:r>
              <a:rPr lang="fi-FI" sz="1800" b="1" dirty="0">
                <a:solidFill>
                  <a:srgbClr val="FFFFFF"/>
                </a:solidFill>
              </a:rPr>
              <a:t>p</a:t>
            </a:r>
            <a:r>
              <a:rPr lang="fi-FI" sz="1800" b="1" dirty="0" smtClean="0">
                <a:solidFill>
                  <a:srgbClr val="FFFFFF"/>
                </a:solidFill>
              </a:rPr>
              <a:t>ave04_047aa</a:t>
            </a:r>
          </a:p>
          <a:p>
            <a:r>
              <a:rPr lang="fi-FI" sz="1800" b="1" dirty="0" smtClean="0">
                <a:solidFill>
                  <a:srgbClr val="FFFFFF"/>
                </a:solidFill>
              </a:rPr>
              <a:t>pave04_227aa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6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 bwMode="auto">
          <a:xfrm>
            <a:off x="0" y="1832248"/>
            <a:ext cx="86868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b="1" dirty="0" smtClean="0"/>
              <a:t>Quick-look products to be generated</a:t>
            </a:r>
            <a:endParaRPr lang="en-US" sz="2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2" name="Picture 1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6048672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17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198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Inuvik – Old Crow – Yukon Flats - PAFA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N801NA </a:t>
            </a:r>
            <a:r>
              <a:rPr lang="en-US" sz="1800" b="1" dirty="0" err="1" smtClean="0"/>
              <a:t>AirSWOT</a:t>
            </a:r>
            <a:r>
              <a:rPr lang="en-US" sz="1800" b="1" dirty="0" smtClean="0"/>
              <a:t>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17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Radar: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	Failed receiver (socket 5)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Camera: </a:t>
            </a:r>
            <a:r>
              <a:rPr lang="en-US" sz="1800" dirty="0"/>
              <a:t> 	</a:t>
            </a:r>
            <a:r>
              <a:rPr lang="en-US" sz="1800" b="1" dirty="0">
                <a:solidFill>
                  <a:srgbClr val="FF6600"/>
                </a:solidFill>
              </a:rPr>
              <a:t>Yellow	</a:t>
            </a:r>
            <a:r>
              <a:rPr lang="en-US" sz="1800" b="1" dirty="0" smtClean="0">
                <a:solidFill>
                  <a:srgbClr val="FF6600"/>
                </a:solidFill>
              </a:rPr>
              <a:t>Replacement camera</a:t>
            </a:r>
            <a:endParaRPr lang="en-US" sz="1800" dirty="0" smtClean="0"/>
          </a:p>
          <a:p>
            <a:r>
              <a:rPr lang="en-US" sz="1800" dirty="0" smtClean="0"/>
              <a:t>Current </a:t>
            </a:r>
            <a:r>
              <a:rPr lang="en-US" sz="1800" dirty="0"/>
              <a:t>Status of </a:t>
            </a:r>
            <a:r>
              <a:rPr lang="en-US" sz="1800" dirty="0" smtClean="0"/>
              <a:t>Crew: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Fairbanks International Airport (PAFA)</a:t>
            </a:r>
          </a:p>
          <a:p>
            <a:r>
              <a:rPr lang="en-US" sz="1800" dirty="0" smtClean="0"/>
              <a:t>Crew:  </a:t>
            </a:r>
            <a:r>
              <a:rPr lang="en-US" sz="1800" dirty="0" err="1"/>
              <a:t>Salling</a:t>
            </a:r>
            <a:r>
              <a:rPr lang="en-US" sz="1800" dirty="0"/>
              <a:t>, Posada, Chao, Soto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Coordinators: T </a:t>
            </a:r>
            <a:r>
              <a:rPr lang="en-US" sz="1800" dirty="0" err="1" smtClean="0">
                <a:latin typeface="Arial" charset="0"/>
                <a:ea typeface="Calibri" charset="0"/>
              </a:rPr>
              <a:t>Pavelsky</a:t>
            </a:r>
            <a:r>
              <a:rPr lang="en-US" sz="1800" dirty="0" smtClean="0">
                <a:latin typeface="Arial" charset="0"/>
                <a:ea typeface="Calibri" charset="0"/>
              </a:rPr>
              <a:t>, C Rains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L Smith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0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7" name="Picture 6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/>
              <a:t>Transit/Science Flight –  Inuvik (CYEZ) to Fairbanks (PAFA) – 3.6 hours</a:t>
            </a:r>
          </a:p>
          <a:p>
            <a:r>
              <a:rPr lang="en-US" sz="1800" dirty="0" err="1"/>
              <a:t>AirSWOT</a:t>
            </a:r>
            <a:r>
              <a:rPr lang="en-US" sz="1800" dirty="0"/>
              <a:t> team successfully flew the PAVE_0068 this morning and landed at Fairbanks, AK. </a:t>
            </a:r>
            <a:endParaRPr lang="en-US" sz="1800" dirty="0" smtClean="0"/>
          </a:p>
          <a:p>
            <a:r>
              <a:rPr lang="en-US" sz="1800" dirty="0" smtClean="0"/>
              <a:t>Science </a:t>
            </a:r>
            <a:r>
              <a:rPr lang="en-US" sz="1800" dirty="0"/>
              <a:t>lines in Canada/</a:t>
            </a:r>
            <a:r>
              <a:rPr lang="en-US" sz="1800" dirty="0" smtClean="0"/>
              <a:t>Alaska</a:t>
            </a:r>
          </a:p>
          <a:p>
            <a:pPr lvl="1"/>
            <a:r>
              <a:rPr lang="en-US" sz="1800" dirty="0" smtClean="0"/>
              <a:t>Collected </a:t>
            </a:r>
            <a:r>
              <a:rPr lang="en-US" sz="1800" dirty="0"/>
              <a:t>9 of 9 data </a:t>
            </a:r>
            <a:r>
              <a:rPr lang="en-US" sz="1800" dirty="0" smtClean="0"/>
              <a:t>lines</a:t>
            </a:r>
          </a:p>
          <a:p>
            <a:pPr lvl="1"/>
            <a:r>
              <a:rPr lang="en-US" sz="1800" dirty="0" smtClean="0"/>
              <a:t>Both </a:t>
            </a:r>
            <a:r>
              <a:rPr lang="en-US" sz="1800" dirty="0"/>
              <a:t>radar instrument and IR camera performed </a:t>
            </a:r>
            <a:r>
              <a:rPr lang="en-US" sz="1800" dirty="0" smtClean="0"/>
              <a:t>nominally</a:t>
            </a:r>
          </a:p>
          <a:p>
            <a:pPr lvl="1"/>
            <a:r>
              <a:rPr lang="en-US" sz="1800" dirty="0"/>
              <a:t>369 </a:t>
            </a:r>
            <a:r>
              <a:rPr lang="en-US" sz="1800" dirty="0" smtClean="0"/>
              <a:t>pictures recorded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Tues 7/18: Hard down day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37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17 </a:t>
            </a:r>
            <a:r>
              <a:rPr lang="en-US" dirty="0">
                <a:solidFill>
                  <a:schemeClr val="accent2"/>
                </a:solidFill>
              </a:rPr>
              <a:t>July 2017/DOY </a:t>
            </a:r>
            <a:r>
              <a:rPr lang="en-US" dirty="0" smtClean="0">
                <a:solidFill>
                  <a:schemeClr val="accent2"/>
                </a:solidFill>
              </a:rPr>
              <a:t>198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Tuesday 18 </a:t>
            </a:r>
            <a:r>
              <a:rPr lang="en-US" sz="1800" b="1" dirty="0"/>
              <a:t>July 2017 (DOY </a:t>
            </a:r>
            <a:r>
              <a:rPr lang="en-US" sz="1800" b="1" dirty="0" smtClean="0"/>
              <a:t>199)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Hard down day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Wednesday 19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200)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Field team targeting joint ground-airborne acquisitions along </a:t>
            </a:r>
            <a:r>
              <a:rPr lang="en-US" sz="1800" dirty="0" err="1" smtClean="0"/>
              <a:t>Sagawon</a:t>
            </a:r>
            <a:r>
              <a:rPr lang="en-US" sz="1800" dirty="0" smtClean="0"/>
              <a:t> River (North Slope)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 smtClean="0"/>
              <a:t>Thursday 20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TBD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Friday 21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Backup day for </a:t>
            </a:r>
            <a:r>
              <a:rPr lang="en-US" sz="1800" dirty="0"/>
              <a:t>joint ground-airborne acquisitions along </a:t>
            </a:r>
            <a:r>
              <a:rPr lang="en-US" sz="1800" dirty="0" err="1"/>
              <a:t>Sagawon</a:t>
            </a:r>
            <a:r>
              <a:rPr lang="en-US" sz="1800" dirty="0"/>
              <a:t> River (North Slope)</a:t>
            </a:r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17 </a:t>
            </a:r>
            <a:r>
              <a:rPr lang="en-US" dirty="0">
                <a:solidFill>
                  <a:schemeClr val="accent2"/>
                </a:solidFill>
              </a:rPr>
              <a:t>July 2017/DOY </a:t>
            </a:r>
            <a:r>
              <a:rPr lang="en-US" dirty="0" smtClean="0">
                <a:solidFill>
                  <a:schemeClr val="accent2"/>
                </a:solidFill>
              </a:rPr>
              <a:t>198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KA inuvi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0" y="0"/>
            <a:ext cx="866388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6064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Ka</a:t>
            </a:r>
            <a:r>
              <a:rPr lang="en-US" b="1" dirty="0" smtClean="0">
                <a:solidFill>
                  <a:schemeClr val="bg1"/>
                </a:solidFill>
              </a:rPr>
              <a:t>-SPAR / NASA 801 prepares to depart from Inuvik 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DSC_03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1011560"/>
            <a:ext cx="2743200" cy="1828800"/>
          </a:xfrm>
          <a:prstGeom prst="rect">
            <a:avLst/>
          </a:prstGeom>
        </p:spPr>
      </p:pic>
      <p:pic>
        <p:nvPicPr>
          <p:cNvPr id="6" name="Picture 5" descr="DSC_03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1828800"/>
          </a:xfrm>
          <a:prstGeom prst="rect">
            <a:avLst/>
          </a:prstGeom>
        </p:spPr>
      </p:pic>
      <p:pic>
        <p:nvPicPr>
          <p:cNvPr id="8" name="Picture 7" descr="DSC_030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1040160"/>
            <a:ext cx="2743200" cy="1828800"/>
          </a:xfrm>
          <a:prstGeom prst="rect">
            <a:avLst/>
          </a:prstGeom>
        </p:spPr>
      </p:pic>
      <p:pic>
        <p:nvPicPr>
          <p:cNvPr id="10" name="Picture 9" descr="Yuko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2" y="2912368"/>
            <a:ext cx="2743200" cy="2057400"/>
          </a:xfrm>
          <a:prstGeom prst="rect">
            <a:avLst/>
          </a:prstGeom>
        </p:spPr>
      </p:pic>
      <p:pic>
        <p:nvPicPr>
          <p:cNvPr id="11" name="Picture 10" descr="KA arctic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2912368"/>
            <a:ext cx="2743200" cy="2057400"/>
          </a:xfrm>
          <a:prstGeom prst="rect">
            <a:avLst/>
          </a:prstGeom>
        </p:spPr>
      </p:pic>
      <p:pic>
        <p:nvPicPr>
          <p:cNvPr id="12" name="Picture 11" descr="AK lines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291236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07-17-1934Z-hrpt_ykn_ir_100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112168"/>
            <a:ext cx="4114800" cy="4114800"/>
          </a:xfrm>
          <a:prstGeom prst="rect">
            <a:avLst/>
          </a:prstGeom>
        </p:spPr>
      </p:pic>
      <p:pic>
        <p:nvPicPr>
          <p:cNvPr id="2" name="Picture 1" descr="2017-07-17-1934Z-hrpt_ykn_nir_100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4" y="1101824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700000">
            <a:off x="1417313" y="1388711"/>
            <a:ext cx="914400" cy="22860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201" y="4496544"/>
            <a:ext cx="1776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Visible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1934Z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681" y="442453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1934Z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2700000">
            <a:off x="5593777" y="1388713"/>
            <a:ext cx="914400" cy="22860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2057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to partly cloudy over the Inuvik – Old Crow Flats – Yukon Flats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8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17 at 16.30.1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264" y="1723426"/>
            <a:ext cx="5486400" cy="406926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Plan Report: pavelky_0068 (Inuvik Fairbanks May 31)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</a:t>
            </a:r>
            <a:r>
              <a:rPr lang="en-US" sz="1600" u="sng" dirty="0" smtClean="0">
                <a:solidFill>
                  <a:srgbClr val="0000FF"/>
                </a:solidFill>
              </a:rPr>
              <a:t>pavelky_0068#</a:t>
            </a:r>
            <a:r>
              <a:rPr lang="en-US" sz="1600" u="sng" dirty="0">
                <a:solidFill>
                  <a:srgbClr val="0000FF"/>
                </a:solidFill>
              </a:rPr>
              <a:t>summary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976264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1 </a:t>
            </a:r>
            <a:r>
              <a:rPr lang="fi-FI" sz="1600" b="1" dirty="0" smtClean="0">
                <a:solidFill>
                  <a:srgbClr val="008000"/>
                </a:solidFill>
              </a:rPr>
              <a:t>pave02_271aa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 </a:t>
            </a:r>
            <a:r>
              <a:rPr lang="fi-FI" sz="1600" b="1" dirty="0" smtClean="0"/>
              <a:t>pave06_207aa</a:t>
            </a:r>
            <a:endParaRPr lang="en-US" sz="1600" b="1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3 </a:t>
            </a:r>
            <a:r>
              <a:rPr lang="fi-FI" sz="1600" b="1" dirty="0" smtClean="0"/>
              <a:t>pave06_027aa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4 </a:t>
            </a:r>
            <a:r>
              <a:rPr lang="fi-FI" sz="1600" b="1" dirty="0" smtClean="0"/>
              <a:t>pave06_206aa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pave02_244aa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6 </a:t>
            </a:r>
            <a:r>
              <a:rPr lang="fi-FI" sz="1600" b="1" dirty="0" smtClean="0"/>
              <a:t>pave03_227aa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7 </a:t>
            </a:r>
            <a:r>
              <a:rPr lang="fi-FI" sz="1600" b="1" dirty="0" smtClean="0"/>
              <a:t>pave03_047aa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8 </a:t>
            </a:r>
            <a:r>
              <a:rPr lang="fi-FI" sz="1600" b="1" dirty="0" smtClean="0"/>
              <a:t>pave05_227aa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 </a:t>
            </a:r>
            <a:r>
              <a:rPr lang="fi-FI" sz="1600" b="1" dirty="0" smtClean="0"/>
              <a:t>pave04_047aa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10 </a:t>
            </a:r>
            <a:r>
              <a:rPr lang="fi-FI" sz="1600" b="1" dirty="0" smtClean="0"/>
              <a:t>pave04_227aa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 acquired on 7/16/17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886" y="5454134"/>
            <a:ext cx="358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Flight plan &amp; acquisition segments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19464" y="2482061"/>
            <a:ext cx="122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pave06_207aa</a:t>
            </a:r>
          </a:p>
          <a:p>
            <a:r>
              <a:rPr lang="fi-FI" sz="1200" b="1" dirty="0" smtClean="0"/>
              <a:t>pave06_027aa</a:t>
            </a:r>
          </a:p>
          <a:p>
            <a:r>
              <a:rPr lang="fi-FI" sz="1200" b="1" dirty="0" smtClean="0"/>
              <a:t>pave06_206aa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9434" y="219228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008000"/>
                </a:solidFill>
              </a:rPr>
              <a:t>pave02_271aa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9504" y="3560440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pave02_244aa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7430" y="3992488"/>
            <a:ext cx="1220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pave03_227aa</a:t>
            </a:r>
          </a:p>
          <a:p>
            <a:r>
              <a:rPr lang="fi-FI" sz="1200" b="1" dirty="0" smtClean="0"/>
              <a:t>pave03_047aa</a:t>
            </a:r>
          </a:p>
          <a:p>
            <a:r>
              <a:rPr lang="fi-FI" sz="1200" b="1" dirty="0" smtClean="0"/>
              <a:t>pave05_227aa</a:t>
            </a:r>
          </a:p>
          <a:p>
            <a:r>
              <a:rPr lang="fi-FI" sz="1200" b="1" dirty="0"/>
              <a:t>p</a:t>
            </a:r>
            <a:r>
              <a:rPr lang="fi-FI" sz="1200" b="1" dirty="0" smtClean="0"/>
              <a:t>ave04_047aa</a:t>
            </a:r>
          </a:p>
          <a:p>
            <a:r>
              <a:rPr lang="fi-FI" sz="1200" b="1" dirty="0" smtClean="0"/>
              <a:t>pave04_227aa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9431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SWOT larg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472" y="1760240"/>
            <a:ext cx="5486400" cy="393559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17 July 2017/DOY 198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Old Crow – Yukon Flats - PAFA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7256" y="176024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As-flown lines &amp; acquisition segments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7656" y="5144616"/>
            <a:ext cx="1867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Inuvik NT (CYEV) to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Fairbanks AK (PAFA)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Plan Report: pavelky_0068 (Inuvik Fairbanks May 31)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>
                <a:solidFill>
                  <a:srgbClr val="0000FF"/>
                </a:solidFill>
              </a:rPr>
              <a:t>https://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=pavelky_0068#summary</a:t>
            </a:r>
            <a:endParaRPr lang="en-US" sz="1800" dirty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9464" y="2408312"/>
            <a:ext cx="122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pave06_207aa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pave06_027aa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pave06_206aa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1392" y="327240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pave02_244aa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1392" y="4056945"/>
            <a:ext cx="1220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pave03_227aa</a:t>
            </a:r>
          </a:p>
          <a:p>
            <a:r>
              <a:rPr lang="fi-FI" sz="1200" b="1" dirty="0" smtClean="0">
                <a:solidFill>
                  <a:srgbClr val="FFFFFF"/>
                </a:solidFill>
              </a:rPr>
              <a:t>pave03_047aa</a:t>
            </a:r>
          </a:p>
          <a:p>
            <a:r>
              <a:rPr lang="fi-FI" sz="1200" b="1" dirty="0" smtClean="0">
                <a:solidFill>
                  <a:srgbClr val="FFFFFF"/>
                </a:solidFill>
              </a:rPr>
              <a:t>pave05_227aa</a:t>
            </a:r>
          </a:p>
          <a:p>
            <a:r>
              <a:rPr lang="fi-FI" sz="1200" b="1" dirty="0">
                <a:solidFill>
                  <a:srgbClr val="FFFFFF"/>
                </a:solidFill>
              </a:rPr>
              <a:t>p</a:t>
            </a:r>
            <a:r>
              <a:rPr lang="fi-FI" sz="1200" b="1" dirty="0" smtClean="0">
                <a:solidFill>
                  <a:srgbClr val="FFFFFF"/>
                </a:solidFill>
              </a:rPr>
              <a:t>ave04_047aa</a:t>
            </a:r>
          </a:p>
          <a:p>
            <a:r>
              <a:rPr lang="fi-FI" sz="1200" b="1" dirty="0" smtClean="0">
                <a:solidFill>
                  <a:srgbClr val="FFFFFF"/>
                </a:solidFill>
              </a:rPr>
              <a:t>pave04_227aa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 bwMode="auto">
          <a:xfrm>
            <a:off x="94928" y="1760240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1 </a:t>
            </a:r>
            <a:r>
              <a:rPr lang="fi-FI" sz="1600" b="1" dirty="0" smtClean="0">
                <a:solidFill>
                  <a:srgbClr val="008000"/>
                </a:solidFill>
              </a:rPr>
              <a:t>pave02_271aa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 </a:t>
            </a:r>
            <a:r>
              <a:rPr lang="fi-FI" sz="1600" b="1" dirty="0" smtClean="0"/>
              <a:t>pave06_207aa</a:t>
            </a:r>
            <a:endParaRPr lang="en-US" sz="1600" b="1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3 </a:t>
            </a:r>
            <a:r>
              <a:rPr lang="fi-FI" sz="1600" b="1" dirty="0" smtClean="0"/>
              <a:t>pave06_027aa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4 </a:t>
            </a:r>
            <a:r>
              <a:rPr lang="fi-FI" sz="1600" b="1" dirty="0" smtClean="0"/>
              <a:t>pave06_206aa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pave02_244aa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6 </a:t>
            </a:r>
            <a:r>
              <a:rPr lang="fi-FI" sz="1600" b="1" dirty="0" smtClean="0"/>
              <a:t>pave03_227aa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7 </a:t>
            </a:r>
            <a:r>
              <a:rPr lang="fi-FI" sz="1600" b="1" dirty="0" smtClean="0"/>
              <a:t>pave03_047aa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8 </a:t>
            </a:r>
            <a:r>
              <a:rPr lang="fi-FI" sz="1600" b="1" dirty="0" smtClean="0"/>
              <a:t>pave05_227aa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 </a:t>
            </a:r>
            <a:r>
              <a:rPr lang="fi-FI" sz="1600" b="1" dirty="0" smtClean="0"/>
              <a:t>pave04_047aa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10 </a:t>
            </a:r>
            <a:r>
              <a:rPr lang="fi-FI" sz="1600" b="1" dirty="0" smtClean="0"/>
              <a:t>pave04_227aa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 acquired on 7/16/17</a:t>
            </a:r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2080591516</TotalTime>
  <Words>531</Words>
  <Application>Microsoft Macintosh PowerPoint</Application>
  <PresentationFormat>Custom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Photo Editor Photo</vt:lpstr>
      <vt:lpstr>PowerPoint Presentation</vt:lpstr>
      <vt:lpstr>17 July 2017/DOY 198  Inuvik – Old Crow – Yukon Flats - PAFA</vt:lpstr>
      <vt:lpstr>17 July 2017/DOY 198  Inuvik – Old Crow – Yukon Flats - PAFA</vt:lpstr>
      <vt:lpstr>17 July 2017/DOY 198  72-Hour Look Ahead</vt:lpstr>
      <vt:lpstr>17 July 2017/DOY 198  72-Hour Look Ahead</vt:lpstr>
      <vt:lpstr>17 July 2017/DOY 198  Inuvik – Old Crow – Yukon Flats - PAFA</vt:lpstr>
      <vt:lpstr>17 July 2017/DOY 198  Inuvik – Old Crow – Yukon Flats - PAFA</vt:lpstr>
      <vt:lpstr>17 July 2017/DOY 198  Inuvik – Old Crow – Yukon Flats - PAFA</vt:lpstr>
      <vt:lpstr>17 July 2017/DOY 198  Inuvik – Old Crow – Yukon Flats - PAFA</vt:lpstr>
      <vt:lpstr>17 July 2017/DOY 198  Inuvik – Old Crow – Yukon Flats - PAFA</vt:lpstr>
      <vt:lpstr>17 July 2017/DOY 198  Inuvik – Old Crow – Yukon Flats - PAFA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3615</cp:revision>
  <cp:lastPrinted>2012-09-27T19:06:18Z</cp:lastPrinted>
  <dcterms:created xsi:type="dcterms:W3CDTF">2011-01-14T21:06:41Z</dcterms:created>
  <dcterms:modified xsi:type="dcterms:W3CDTF">2017-07-19T12:43:11Z</dcterms:modified>
</cp:coreProperties>
</file>